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6858000" cx="9144000"/>
  <p:notesSz cx="6858000" cy="9144000"/>
  <p:embeddedFontLst>
    <p:embeddedFont>
      <p:font typeface="Didact Gothic"/>
      <p:regular r:id="rId15"/>
    </p:embeddedFont>
    <p:embeddedFont>
      <p:font typeface="Sriracha"/>
      <p:regular r:id="rId16"/>
    </p:embeddedFont>
    <p:embeddedFont>
      <p:font typeface="Life Savers ExtraBold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CEBAE0D-D959-4847-80FF-C1A52A0EC3D0}">
  <a:tblStyle styleId="{0CEBAE0D-D959-4847-80FF-C1A52A0EC3D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DidactGothic-regular.fntdata"/><Relationship Id="rId14" Type="http://schemas.openxmlformats.org/officeDocument/2006/relationships/slide" Target="slides/slide8.xml"/><Relationship Id="rId17" Type="http://schemas.openxmlformats.org/officeDocument/2006/relationships/font" Target="fonts/LifeSaversExtraBold-bold.fntdata"/><Relationship Id="rId16" Type="http://schemas.openxmlformats.org/officeDocument/2006/relationships/font" Target="fonts/Sriracha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9afa518e8a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9afa518e8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9afa518e8a_0_15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9afa518e8a_0_1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9afa518e8a_0_22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9afa518e8a_0_2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9afa518e8a_0_24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9afa518e8a_0_2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9afa518e8a_0_27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9afa518e8a_0_2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9afa518e8a_0_29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9afa518e8a_0_2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358a9102ca_0_7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358a9102ca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4b550666e8_1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4b550666e8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slide" Target="/ppt/slides/slide2.xml"/><Relationship Id="rId4" Type="http://schemas.openxmlformats.org/officeDocument/2006/relationships/slide" Target="/ppt/slides/slide2.xml"/><Relationship Id="rId9" Type="http://schemas.openxmlformats.org/officeDocument/2006/relationships/image" Target="../media/image1.png"/><Relationship Id="rId5" Type="http://schemas.openxmlformats.org/officeDocument/2006/relationships/slide" Target="/ppt/slides/slide3.xml"/><Relationship Id="rId6" Type="http://schemas.openxmlformats.org/officeDocument/2006/relationships/slide" Target="/ppt/slides/slide4.xml"/><Relationship Id="rId7" Type="http://schemas.openxmlformats.org/officeDocument/2006/relationships/slide" Target="/ppt/slides/slide5.xml"/><Relationship Id="rId8" Type="http://schemas.openxmlformats.org/officeDocument/2006/relationships/slide" Target="/ppt/slides/slide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slide" Target="/ppt/slides/slide4.xml"/><Relationship Id="rId5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slide" Target="/ppt/slides/slide5.xml"/><Relationship Id="rId5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slide" Target="/ppt/slides/slide6.xml"/><Relationship Id="rId5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Relationship Id="rId4" Type="http://schemas.openxmlformats.org/officeDocument/2006/relationships/hyperlink" Target="http://www.tachsinfo.co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/>
          <p:nvPr/>
        </p:nvSpPr>
        <p:spPr>
          <a:xfrm>
            <a:off x="199150" y="5933675"/>
            <a:ext cx="8622900" cy="8361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path path="circle">
              <a:fillToRect b="50%" l="50%" r="50%" t="50%"/>
            </a:path>
            <a:tileRect/>
          </a:gra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200">
                <a:solidFill>
                  <a:schemeClr val="dk1"/>
                </a:solidFill>
                <a:latin typeface="Sriracha"/>
                <a:ea typeface="Sriracha"/>
                <a:cs typeface="Sriracha"/>
                <a:sym typeface="Sriracha"/>
              </a:rPr>
              <a:t>EXPECTATIONS</a:t>
            </a:r>
            <a:endParaRPr/>
          </a:p>
        </p:txBody>
      </p:sp>
      <p:sp>
        <p:nvSpPr>
          <p:cNvPr id="61" name="Google Shape;61;p14"/>
          <p:cNvSpPr/>
          <p:nvPr/>
        </p:nvSpPr>
        <p:spPr>
          <a:xfrm>
            <a:off x="188025" y="4921150"/>
            <a:ext cx="8622900" cy="10635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DBD4EB"/>
              </a:gs>
              <a:gs pos="100000">
                <a:srgbClr val="9180BB"/>
              </a:gs>
            </a:gsLst>
            <a:path path="circle">
              <a:fillToRect b="50%" l="50%" r="50%" t="50%"/>
            </a:path>
            <a:tileRect/>
          </a:gra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200">
                <a:solidFill>
                  <a:schemeClr val="dk1"/>
                </a:solidFill>
                <a:latin typeface="Sriracha"/>
                <a:ea typeface="Sriracha"/>
                <a:cs typeface="Sriracha"/>
                <a:sym typeface="Sriracha"/>
              </a:rPr>
              <a:t>CURRICULUM</a:t>
            </a:r>
            <a:endParaRPr/>
          </a:p>
        </p:txBody>
      </p:sp>
      <p:sp>
        <p:nvSpPr>
          <p:cNvPr id="62" name="Google Shape;62;p14"/>
          <p:cNvSpPr/>
          <p:nvPr/>
        </p:nvSpPr>
        <p:spPr>
          <a:xfrm>
            <a:off x="188025" y="3986375"/>
            <a:ext cx="8622900" cy="10911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DECDB"/>
              </a:gs>
              <a:gs pos="100000">
                <a:srgbClr val="F0A963"/>
              </a:gs>
            </a:gsLst>
            <a:path path="circle">
              <a:fillToRect b="50%" l="50%" r="50%" t="50%"/>
            </a:path>
            <a:tileRect/>
          </a:gra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200">
                <a:solidFill>
                  <a:schemeClr val="dk1"/>
                </a:solidFill>
                <a:latin typeface="Sriracha"/>
                <a:ea typeface="Sriracha"/>
                <a:cs typeface="Sriracha"/>
                <a:sym typeface="Sriracha"/>
              </a:rPr>
              <a:t>GRADING</a:t>
            </a:r>
            <a:endParaRPr/>
          </a:p>
        </p:txBody>
      </p:sp>
      <p:sp>
        <p:nvSpPr>
          <p:cNvPr id="63" name="Google Shape;63;p14"/>
          <p:cNvSpPr/>
          <p:nvPr/>
        </p:nvSpPr>
        <p:spPr>
          <a:xfrm>
            <a:off x="188025" y="3023325"/>
            <a:ext cx="8622900" cy="11496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5D0D0"/>
              </a:gs>
              <a:gs pos="100000">
                <a:srgbClr val="D96868"/>
              </a:gs>
            </a:gsLst>
            <a:path path="circle">
              <a:fillToRect b="50%" l="50%" r="50%" t="50%"/>
            </a:path>
            <a:tileRect/>
          </a:gra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200">
                <a:solidFill>
                  <a:schemeClr val="dk1"/>
                </a:solidFill>
                <a:latin typeface="Sriracha"/>
                <a:ea typeface="Sriracha"/>
                <a:cs typeface="Sriracha"/>
                <a:sym typeface="Sriracha"/>
              </a:rPr>
              <a:t>OUR SCHEDULE</a:t>
            </a:r>
            <a:endParaRPr/>
          </a:p>
        </p:txBody>
      </p:sp>
      <p:sp>
        <p:nvSpPr>
          <p:cNvPr id="64" name="Google Shape;64;p14"/>
          <p:cNvSpPr/>
          <p:nvPr/>
        </p:nvSpPr>
        <p:spPr>
          <a:xfrm>
            <a:off x="199150" y="1919575"/>
            <a:ext cx="8622900" cy="12831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chemeClr val="dk1"/>
              </a:solidFill>
              <a:latin typeface="Sriracha"/>
              <a:ea typeface="Sriracha"/>
              <a:cs typeface="Sriracha"/>
              <a:sym typeface="Srirach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200">
                <a:solidFill>
                  <a:schemeClr val="dk1"/>
                </a:solidFill>
                <a:latin typeface="Sriracha"/>
                <a:ea typeface="Sriracha"/>
                <a:cs typeface="Sriracha"/>
                <a:sym typeface="Sriracha"/>
              </a:rPr>
              <a:t>MEET THE TEACHER</a:t>
            </a:r>
            <a:endParaRPr/>
          </a:p>
        </p:txBody>
      </p:sp>
      <p:sp>
        <p:nvSpPr>
          <p:cNvPr id="65" name="Google Shape;65;p14"/>
          <p:cNvSpPr/>
          <p:nvPr/>
        </p:nvSpPr>
        <p:spPr>
          <a:xfrm>
            <a:off x="188100" y="177375"/>
            <a:ext cx="8622900" cy="2296200"/>
          </a:xfrm>
          <a:prstGeom prst="roundRect">
            <a:avLst>
              <a:gd fmla="val 16667" name="adj"/>
            </a:avLst>
          </a:prstGeom>
          <a:solidFill>
            <a:srgbClr val="FFE599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4"/>
          <p:cNvSpPr txBox="1"/>
          <p:nvPr/>
        </p:nvSpPr>
        <p:spPr>
          <a:xfrm>
            <a:off x="711575" y="382625"/>
            <a:ext cx="7352100" cy="17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Life Savers ExtraBold"/>
                <a:ea typeface="Life Savers ExtraBold"/>
                <a:cs typeface="Life Savers ExtraBold"/>
                <a:sym typeface="Life Savers ExtraBold"/>
              </a:rPr>
              <a:t>Donna Dawson</a:t>
            </a:r>
            <a:endParaRPr sz="4800">
              <a:latin typeface="Life Savers ExtraBold"/>
              <a:ea typeface="Life Savers ExtraBold"/>
              <a:cs typeface="Life Savers ExtraBold"/>
              <a:sym typeface="Life Savers ExtraBol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Life Savers ExtraBold"/>
                <a:ea typeface="Life Savers ExtraBold"/>
                <a:cs typeface="Life Savers ExtraBold"/>
                <a:sym typeface="Life Savers ExtraBold"/>
              </a:rPr>
              <a:t>Grade 8</a:t>
            </a:r>
            <a:endParaRPr sz="4800">
              <a:latin typeface="Life Savers ExtraBold"/>
              <a:ea typeface="Life Savers ExtraBold"/>
              <a:cs typeface="Life Savers ExtraBold"/>
              <a:sym typeface="Life Savers ExtraBold"/>
            </a:endParaRPr>
          </a:p>
        </p:txBody>
      </p:sp>
      <p:sp>
        <p:nvSpPr>
          <p:cNvPr id="67" name="Google Shape;67;p14">
            <a:hlinkClick action="ppaction://hlinksldjump" r:id="rId3"/>
          </p:cNvPr>
          <p:cNvSpPr txBox="1"/>
          <p:nvPr/>
        </p:nvSpPr>
        <p:spPr>
          <a:xfrm>
            <a:off x="8368975" y="2473727"/>
            <a:ext cx="441900" cy="61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u="sng">
                <a:solidFill>
                  <a:schemeClr val="dk1"/>
                </a:solidFill>
                <a:latin typeface="Life Savers ExtraBold"/>
                <a:ea typeface="Life Savers ExtraBold"/>
                <a:cs typeface="Life Savers ExtraBold"/>
                <a:sym typeface="Life Savers ExtraBold"/>
                <a:hlinkClick action="ppaction://hlinksldjump"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1</a:t>
            </a:r>
            <a:endParaRPr sz="3400">
              <a:solidFill>
                <a:schemeClr val="dk1"/>
              </a:solidFill>
              <a:latin typeface="Life Savers ExtraBold"/>
              <a:ea typeface="Life Savers ExtraBold"/>
              <a:cs typeface="Life Savers ExtraBold"/>
              <a:sym typeface="Life Savers ExtraBold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8300975" y="3436775"/>
            <a:ext cx="441900" cy="54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u="sng">
                <a:solidFill>
                  <a:schemeClr val="dk1"/>
                </a:solidFill>
                <a:latin typeface="Life Savers ExtraBold"/>
                <a:ea typeface="Life Savers ExtraBold"/>
                <a:cs typeface="Life Savers ExtraBold"/>
                <a:sym typeface="Life Savers ExtraBold"/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2</a:t>
            </a:r>
            <a:endParaRPr sz="3400">
              <a:solidFill>
                <a:schemeClr val="dk1"/>
              </a:solidFill>
              <a:latin typeface="Life Savers ExtraBold"/>
              <a:ea typeface="Life Savers ExtraBold"/>
              <a:cs typeface="Life Savers ExtraBold"/>
              <a:sym typeface="Life Savers ExtraBold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8300975" y="4371538"/>
            <a:ext cx="441900" cy="54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u="sng">
                <a:solidFill>
                  <a:schemeClr val="dk1"/>
                </a:solidFill>
                <a:latin typeface="Life Savers ExtraBold"/>
                <a:ea typeface="Life Savers ExtraBold"/>
                <a:cs typeface="Life Savers ExtraBold"/>
                <a:sym typeface="Life Savers ExtraBold"/>
                <a:hlinkClick action="ppaction://hlinksldjump"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3</a:t>
            </a:r>
            <a:endParaRPr sz="3400">
              <a:solidFill>
                <a:schemeClr val="dk1"/>
              </a:solidFill>
              <a:latin typeface="Life Savers ExtraBold"/>
              <a:ea typeface="Life Savers ExtraBold"/>
              <a:cs typeface="Life Savers ExtraBold"/>
              <a:sym typeface="Life Savers ExtraBold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8300975" y="5230775"/>
            <a:ext cx="441900" cy="54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u="sng">
                <a:solidFill>
                  <a:schemeClr val="dk1"/>
                </a:solidFill>
                <a:latin typeface="Life Savers ExtraBold"/>
                <a:ea typeface="Life Savers ExtraBold"/>
                <a:cs typeface="Life Savers ExtraBold"/>
                <a:sym typeface="Life Savers ExtraBold"/>
                <a:hlinkClick action="ppaction://hlinksldjump"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4</a:t>
            </a:r>
            <a:endParaRPr sz="3400">
              <a:solidFill>
                <a:schemeClr val="dk1"/>
              </a:solidFill>
              <a:latin typeface="Life Savers ExtraBold"/>
              <a:ea typeface="Life Savers ExtraBold"/>
              <a:cs typeface="Life Savers ExtraBold"/>
              <a:sym typeface="Life Savers ExtraBold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8300975" y="6090013"/>
            <a:ext cx="441900" cy="54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u="sng">
                <a:solidFill>
                  <a:schemeClr val="dk1"/>
                </a:solidFill>
                <a:latin typeface="Life Savers ExtraBold"/>
                <a:ea typeface="Life Savers ExtraBold"/>
                <a:cs typeface="Life Savers ExtraBold"/>
                <a:sym typeface="Life Savers ExtraBold"/>
                <a:hlinkClick action="ppaction://hlinksldjump"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5</a:t>
            </a:r>
            <a:endParaRPr sz="3400">
              <a:solidFill>
                <a:schemeClr val="dk1"/>
              </a:solidFill>
              <a:latin typeface="Life Savers ExtraBold"/>
              <a:ea typeface="Life Savers ExtraBold"/>
              <a:cs typeface="Life Savers ExtraBold"/>
              <a:sym typeface="Life Savers ExtraBold"/>
            </a:endParaRPr>
          </a:p>
        </p:txBody>
      </p:sp>
      <p:pic>
        <p:nvPicPr>
          <p:cNvPr descr="Clientmoji" id="72" name="Google Shape;72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313325" y="927363"/>
            <a:ext cx="1508725" cy="1508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itmoji Image" id="73" name="Google Shape;73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19625" y="1124425"/>
            <a:ext cx="1349150" cy="134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CECD5"/>
            </a:gs>
            <a:gs pos="100000">
              <a:srgbClr val="93BC8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/>
          <p:nvPr/>
        </p:nvSpPr>
        <p:spPr>
          <a:xfrm>
            <a:off x="2743613" y="726038"/>
            <a:ext cx="3117000" cy="32115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path path="circle">
              <a:fillToRect b="50%" l="50%" r="50%" t="50%"/>
            </a:path>
            <a:tileRect/>
          </a:gra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5"/>
          <p:cNvSpPr/>
          <p:nvPr/>
        </p:nvSpPr>
        <p:spPr>
          <a:xfrm>
            <a:off x="8397400" y="6228600"/>
            <a:ext cx="690600" cy="629400"/>
          </a:xfrm>
          <a:prstGeom prst="ellipse">
            <a:avLst/>
          </a:prstGeom>
          <a:solidFill>
            <a:srgbClr val="D9D9D9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5"/>
          <p:cNvSpPr txBox="1"/>
          <p:nvPr/>
        </p:nvSpPr>
        <p:spPr>
          <a:xfrm>
            <a:off x="8521750" y="6173475"/>
            <a:ext cx="441900" cy="54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>
                <a:solidFill>
                  <a:schemeClr val="dk1"/>
                </a:solidFill>
                <a:latin typeface="Life Savers ExtraBold"/>
                <a:ea typeface="Life Savers ExtraBold"/>
                <a:cs typeface="Life Savers ExtraBold"/>
                <a:sym typeface="Life Savers ExtraBold"/>
              </a:rPr>
              <a:t>2</a:t>
            </a:r>
            <a:endParaRPr sz="3400">
              <a:solidFill>
                <a:schemeClr val="dk1"/>
              </a:solidFill>
              <a:latin typeface="Life Savers ExtraBold"/>
              <a:ea typeface="Life Savers ExtraBold"/>
              <a:cs typeface="Life Savers ExtraBold"/>
              <a:sym typeface="Life Savers ExtraBold"/>
            </a:endParaRPr>
          </a:p>
        </p:txBody>
      </p:sp>
      <p:pic>
        <p:nvPicPr>
          <p:cNvPr id="81" name="Google Shape;81;p15">
            <a:hlinkClick action="ppaction://hlinkshowjump?jump=firstslide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5500" y="6025302"/>
            <a:ext cx="781875" cy="739675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5"/>
          <p:cNvSpPr txBox="1"/>
          <p:nvPr/>
        </p:nvSpPr>
        <p:spPr>
          <a:xfrm>
            <a:off x="441825" y="102275"/>
            <a:ext cx="1526100" cy="3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Selfie</a:t>
            </a:r>
            <a:endParaRPr b="1" sz="1800"/>
          </a:p>
        </p:txBody>
      </p:sp>
      <p:pic>
        <p:nvPicPr>
          <p:cNvPr descr="apple" id="83" name="Google Shape;8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557600" y="2369975"/>
            <a:ext cx="1654725" cy="1654725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5"/>
          <p:cNvSpPr txBox="1"/>
          <p:nvPr/>
        </p:nvSpPr>
        <p:spPr>
          <a:xfrm>
            <a:off x="2794350" y="835776"/>
            <a:ext cx="2869500" cy="309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rgbClr val="CC0000"/>
                </a:solidFill>
                <a:latin typeface="Sriracha"/>
                <a:ea typeface="Sriracha"/>
                <a:cs typeface="Sriracha"/>
                <a:sym typeface="Sriracha"/>
              </a:rPr>
              <a:t>Welcome to 6-8th grade.  My most important goal is to help my students love Science, especially our work with our Zoo program and to create a learning environment where they are valued and interactive.  They will participate in many activities, work as stewards of creation in our Zoo program. </a:t>
            </a:r>
            <a:r>
              <a:rPr b="1" lang="en" sz="1700">
                <a:solidFill>
                  <a:srgbClr val="CC0000"/>
                </a:solidFill>
                <a:latin typeface="Sriracha"/>
                <a:ea typeface="Sriracha"/>
                <a:cs typeface="Sriracha"/>
                <a:sym typeface="Sriracha"/>
              </a:rPr>
              <a:t> I am looking forward to workin</a:t>
            </a:r>
            <a:r>
              <a:rPr b="1" lang="en" sz="1700">
                <a:solidFill>
                  <a:srgbClr val="CC0000"/>
                </a:solidFill>
                <a:latin typeface="Sriracha"/>
                <a:ea typeface="Sriracha"/>
                <a:cs typeface="Sriracha"/>
                <a:sym typeface="Sriracha"/>
              </a:rPr>
              <a:t>g with you and your child.</a:t>
            </a:r>
            <a:endParaRPr b="1" sz="1700">
              <a:solidFill>
                <a:srgbClr val="CC0000"/>
              </a:solidFill>
              <a:latin typeface="Sriracha"/>
              <a:ea typeface="Sriracha"/>
              <a:cs typeface="Sriracha"/>
              <a:sym typeface="Sriracha"/>
            </a:endParaRPr>
          </a:p>
        </p:txBody>
      </p:sp>
      <p:sp>
        <p:nvSpPr>
          <p:cNvPr id="85" name="Google Shape;85;p15"/>
          <p:cNvSpPr/>
          <p:nvPr/>
        </p:nvSpPr>
        <p:spPr>
          <a:xfrm>
            <a:off x="6172250" y="687050"/>
            <a:ext cx="2791500" cy="32895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5D0D0"/>
              </a:gs>
              <a:gs pos="100000">
                <a:srgbClr val="D96868"/>
              </a:gs>
            </a:gsLst>
            <a:path path="circle">
              <a:fillToRect b="50%" l="50%" r="50%" t="50%"/>
            </a:path>
            <a:tileRect/>
          </a:gra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5"/>
          <p:cNvSpPr txBox="1"/>
          <p:nvPr/>
        </p:nvSpPr>
        <p:spPr>
          <a:xfrm>
            <a:off x="6296800" y="782900"/>
            <a:ext cx="2619300" cy="309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C343D"/>
                </a:solidFill>
                <a:latin typeface="Sriracha"/>
                <a:ea typeface="Sriracha"/>
                <a:cs typeface="Sriracha"/>
                <a:sym typeface="Sriracha"/>
              </a:rPr>
              <a:t>Hello, My name is Mrs. Donna Dawson. I have a husband and three adult children and a cute dog!</a:t>
            </a:r>
            <a:endParaRPr b="1">
              <a:solidFill>
                <a:srgbClr val="0C343D"/>
              </a:solidFill>
              <a:latin typeface="Sriracha"/>
              <a:ea typeface="Sriracha"/>
              <a:cs typeface="Sriracha"/>
              <a:sym typeface="Srirach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C343D"/>
                </a:solidFill>
                <a:latin typeface="Sriracha"/>
                <a:ea typeface="Sriracha"/>
                <a:cs typeface="Sriracha"/>
                <a:sym typeface="Sriracha"/>
              </a:rPr>
              <a:t>My Master’s degree is in General Education and Students with Disabilities.  My Bachelor’s Degree is in Marketing.</a:t>
            </a:r>
            <a:endParaRPr b="1">
              <a:solidFill>
                <a:srgbClr val="0C343D"/>
              </a:solidFill>
              <a:latin typeface="Sriracha"/>
              <a:ea typeface="Sriracha"/>
              <a:cs typeface="Sriracha"/>
              <a:sym typeface="Srirach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C343D"/>
                </a:solidFill>
                <a:latin typeface="Sriracha"/>
                <a:ea typeface="Sriracha"/>
                <a:cs typeface="Sriracha"/>
                <a:sym typeface="Sriracha"/>
              </a:rPr>
              <a:t>I have taught multiple grade levels, but my favorite is eighth grade, as I enjoy getting the students ready for High School. I love teaching Science and American History and your children will get caught up in the passion that I have for these subjects.</a:t>
            </a:r>
            <a:r>
              <a:rPr b="1" lang="en">
                <a:latin typeface="Sriracha"/>
                <a:ea typeface="Sriracha"/>
                <a:cs typeface="Sriracha"/>
                <a:sym typeface="Sriracha"/>
              </a:rPr>
              <a:t> </a:t>
            </a:r>
            <a:endParaRPr b="1">
              <a:latin typeface="Sriracha"/>
              <a:ea typeface="Sriracha"/>
              <a:cs typeface="Sriracha"/>
              <a:sym typeface="Sriracha"/>
            </a:endParaRPr>
          </a:p>
        </p:txBody>
      </p:sp>
      <p:sp>
        <p:nvSpPr>
          <p:cNvPr id="87" name="Google Shape;87;p15"/>
          <p:cNvSpPr/>
          <p:nvPr/>
        </p:nvSpPr>
        <p:spPr>
          <a:xfrm>
            <a:off x="306425" y="4153175"/>
            <a:ext cx="3222300" cy="17967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DBD4EB"/>
              </a:gs>
              <a:gs pos="100000">
                <a:srgbClr val="9180BB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riracha"/>
              <a:ea typeface="Sriracha"/>
              <a:cs typeface="Sriracha"/>
              <a:sym typeface="Sriracha"/>
            </a:endParaRPr>
          </a:p>
        </p:txBody>
      </p:sp>
      <p:sp>
        <p:nvSpPr>
          <p:cNvPr id="88" name="Google Shape;88;p15"/>
          <p:cNvSpPr txBox="1"/>
          <p:nvPr/>
        </p:nvSpPr>
        <p:spPr>
          <a:xfrm>
            <a:off x="655475" y="4164650"/>
            <a:ext cx="2524200" cy="2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b="1" lang="en" sz="1660">
                <a:latin typeface="Sriracha"/>
                <a:ea typeface="Sriracha"/>
                <a:cs typeface="Sriracha"/>
                <a:sym typeface="Sriracha"/>
              </a:rPr>
              <a:t>Contact Information</a:t>
            </a:r>
            <a:endParaRPr b="1" sz="1660">
              <a:latin typeface="Sriracha"/>
              <a:ea typeface="Sriracha"/>
              <a:cs typeface="Sriracha"/>
              <a:sym typeface="Sriracha"/>
            </a:endParaRPr>
          </a:p>
        </p:txBody>
      </p:sp>
      <p:sp>
        <p:nvSpPr>
          <p:cNvPr id="89" name="Google Shape;89;p15"/>
          <p:cNvSpPr/>
          <p:nvPr/>
        </p:nvSpPr>
        <p:spPr>
          <a:xfrm>
            <a:off x="4136975" y="4153175"/>
            <a:ext cx="4574100" cy="21633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00D2E9"/>
              </a:gs>
              <a:gs pos="100000">
                <a:srgbClr val="045962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5"/>
          <p:cNvSpPr txBox="1"/>
          <p:nvPr/>
        </p:nvSpPr>
        <p:spPr>
          <a:xfrm>
            <a:off x="4247600" y="4133150"/>
            <a:ext cx="4274100" cy="20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Sriracha"/>
                <a:ea typeface="Sriracha"/>
                <a:cs typeface="Sriracha"/>
                <a:sym typeface="Sriracha"/>
              </a:rPr>
              <a:t>My Favorites</a:t>
            </a:r>
            <a:endParaRPr sz="1800">
              <a:latin typeface="Sriracha"/>
              <a:ea typeface="Sriracha"/>
              <a:cs typeface="Sriracha"/>
              <a:sym typeface="Srirach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Sriracha"/>
              <a:ea typeface="Sriracha"/>
              <a:cs typeface="Sriracha"/>
              <a:sym typeface="Srirach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Sriracha"/>
                <a:ea typeface="Sriracha"/>
                <a:cs typeface="Sriracha"/>
                <a:sym typeface="Sriracha"/>
              </a:rPr>
              <a:t>Food: Eggplant Parmigiana</a:t>
            </a:r>
            <a:endParaRPr sz="1800">
              <a:latin typeface="Sriracha"/>
              <a:ea typeface="Sriracha"/>
              <a:cs typeface="Sriracha"/>
              <a:sym typeface="Srirach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Sriracha"/>
                <a:ea typeface="Sriracha"/>
                <a:cs typeface="Sriracha"/>
                <a:sym typeface="Sriracha"/>
              </a:rPr>
              <a:t>Drink: Water</a:t>
            </a:r>
            <a:endParaRPr sz="1800">
              <a:latin typeface="Sriracha"/>
              <a:ea typeface="Sriracha"/>
              <a:cs typeface="Sriracha"/>
              <a:sym typeface="Srirach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Sriracha"/>
                <a:ea typeface="Sriracha"/>
                <a:cs typeface="Sriracha"/>
                <a:sym typeface="Sriracha"/>
              </a:rPr>
              <a:t>Hobby: Reading, Walking, Kettlebells</a:t>
            </a:r>
            <a:endParaRPr sz="1800">
              <a:latin typeface="Sriracha"/>
              <a:ea typeface="Sriracha"/>
              <a:cs typeface="Sriracha"/>
              <a:sym typeface="Srirach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Sriracha"/>
                <a:ea typeface="Sriracha"/>
                <a:cs typeface="Sriracha"/>
                <a:sym typeface="Sriracha"/>
              </a:rPr>
              <a:t>Book: All Creatures Series</a:t>
            </a:r>
            <a:endParaRPr sz="1800">
              <a:latin typeface="Sriracha"/>
              <a:ea typeface="Sriracha"/>
              <a:cs typeface="Sriracha"/>
              <a:sym typeface="Srirach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Sriracha"/>
                <a:ea typeface="Sriracha"/>
                <a:cs typeface="Sriracha"/>
                <a:sym typeface="Sriracha"/>
              </a:rPr>
              <a:t>Subject: Science/Social Studies</a:t>
            </a:r>
            <a:endParaRPr sz="1800">
              <a:latin typeface="Sriracha"/>
              <a:ea typeface="Sriracha"/>
              <a:cs typeface="Sriracha"/>
              <a:sym typeface="Srirach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Sriracha"/>
                <a:ea typeface="Sriracha"/>
                <a:cs typeface="Sriracha"/>
                <a:sym typeface="Sriracha"/>
              </a:rPr>
              <a:t>Social Media: None </a:t>
            </a:r>
            <a:endParaRPr sz="1800">
              <a:latin typeface="Sriracha"/>
              <a:ea typeface="Sriracha"/>
              <a:cs typeface="Sriracha"/>
              <a:sym typeface="Sriracha"/>
            </a:endParaRPr>
          </a:p>
        </p:txBody>
      </p:sp>
      <p:sp>
        <p:nvSpPr>
          <p:cNvPr id="91" name="Google Shape;91;p15"/>
          <p:cNvSpPr txBox="1"/>
          <p:nvPr/>
        </p:nvSpPr>
        <p:spPr>
          <a:xfrm>
            <a:off x="411200" y="4599800"/>
            <a:ext cx="34863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77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Sriracha"/>
                <a:ea typeface="Sriracha"/>
                <a:cs typeface="Sriracha"/>
                <a:sym typeface="Sriracha"/>
              </a:rPr>
              <a:t>Phone:  718-447-1195</a:t>
            </a:r>
            <a:endParaRPr b="1" sz="1700">
              <a:latin typeface="Sriracha"/>
              <a:ea typeface="Sriracha"/>
              <a:cs typeface="Sriracha"/>
              <a:sym typeface="Srirach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Sriracha"/>
                <a:ea typeface="Sriracha"/>
                <a:cs typeface="Sriracha"/>
                <a:sym typeface="Sriracha"/>
              </a:rPr>
              <a:t>Email: ddawson@frcapodannocatholicacademy.org</a:t>
            </a:r>
            <a:endParaRPr b="1" sz="1700">
              <a:latin typeface="Sriracha"/>
              <a:ea typeface="Sriracha"/>
              <a:cs typeface="Sriracha"/>
              <a:sym typeface="Srirach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Sriracha"/>
                <a:ea typeface="Sriracha"/>
                <a:cs typeface="Sriracha"/>
                <a:sym typeface="Sriracha"/>
              </a:rPr>
              <a:t>Remind App: </a:t>
            </a:r>
            <a:r>
              <a:rPr b="1" lang="en" sz="1700">
                <a:latin typeface="Sriracha"/>
                <a:ea typeface="Sriracha"/>
                <a:cs typeface="Sriracha"/>
                <a:sym typeface="Sriracha"/>
              </a:rPr>
              <a:t>https://www.remind.com/join/bc7c3ga</a:t>
            </a:r>
            <a:endParaRPr b="1" sz="1700">
              <a:latin typeface="Sriracha"/>
              <a:ea typeface="Sriracha"/>
              <a:cs typeface="Sriracha"/>
              <a:sym typeface="Sriracha"/>
            </a:endParaRPr>
          </a:p>
        </p:txBody>
      </p:sp>
      <p:sp>
        <p:nvSpPr>
          <p:cNvPr id="92" name="Google Shape;92;p15"/>
          <p:cNvSpPr/>
          <p:nvPr/>
        </p:nvSpPr>
        <p:spPr>
          <a:xfrm>
            <a:off x="306425" y="531350"/>
            <a:ext cx="1905900" cy="1946700"/>
          </a:xfrm>
          <a:prstGeom prst="bevel">
            <a:avLst>
              <a:gd fmla="val 12500" name="adj"/>
            </a:avLst>
          </a:prstGeom>
          <a:gradFill>
            <a:gsLst>
              <a:gs pos="0">
                <a:srgbClr val="FFF6DB"/>
              </a:gs>
              <a:gs pos="100000">
                <a:srgbClr val="FAD25C"/>
              </a:gs>
            </a:gsLst>
            <a:path path="circle">
              <a:fillToRect b="50%" l="50%" r="50%" t="50%"/>
            </a:path>
            <a:tileRect/>
          </a:gra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5"/>
          <p:cNvSpPr txBox="1"/>
          <p:nvPr/>
        </p:nvSpPr>
        <p:spPr>
          <a:xfrm>
            <a:off x="1670275" y="92525"/>
            <a:ext cx="6391800" cy="6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chemeClr val="dk1"/>
                </a:solidFill>
                <a:latin typeface="Sriracha"/>
                <a:ea typeface="Sriracha"/>
                <a:cs typeface="Sriracha"/>
                <a:sym typeface="Sriracha"/>
              </a:rPr>
              <a:t>MEET THE TEACHER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5D0D0"/>
            </a:gs>
            <a:gs pos="100000">
              <a:srgbClr val="D96868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/>
          <p:nvPr/>
        </p:nvSpPr>
        <p:spPr>
          <a:xfrm>
            <a:off x="7962650" y="6080425"/>
            <a:ext cx="690600" cy="629400"/>
          </a:xfrm>
          <a:prstGeom prst="ellipse">
            <a:avLst/>
          </a:prstGeom>
          <a:solidFill>
            <a:srgbClr val="D9D9D9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9" name="Google Shape;99;p16">
            <a:hlinkClick action="ppaction://hlinkshowjump?jump=firstslide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5500" y="6025302"/>
            <a:ext cx="781875" cy="73967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6"/>
          <p:cNvSpPr txBox="1"/>
          <p:nvPr/>
        </p:nvSpPr>
        <p:spPr>
          <a:xfrm>
            <a:off x="8087000" y="6025300"/>
            <a:ext cx="441900" cy="54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u="sng">
                <a:solidFill>
                  <a:schemeClr val="dk1"/>
                </a:solidFill>
                <a:latin typeface="Life Savers ExtraBold"/>
                <a:ea typeface="Life Savers ExtraBold"/>
                <a:cs typeface="Life Savers ExtraBold"/>
                <a:sym typeface="Life Savers ExtraBold"/>
                <a:hlinkClick action="ppaction://hlinksldjump"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3</a:t>
            </a:r>
            <a:endParaRPr sz="3400">
              <a:solidFill>
                <a:schemeClr val="dk1"/>
              </a:solidFill>
              <a:latin typeface="Life Savers ExtraBold"/>
              <a:ea typeface="Life Savers ExtraBold"/>
              <a:cs typeface="Life Savers ExtraBold"/>
              <a:sym typeface="Life Savers ExtraBold"/>
            </a:endParaRPr>
          </a:p>
        </p:txBody>
      </p:sp>
      <p:graphicFrame>
        <p:nvGraphicFramePr>
          <p:cNvPr id="101" name="Google Shape;101;p16"/>
          <p:cNvGraphicFramePr/>
          <p:nvPr/>
        </p:nvGraphicFramePr>
        <p:xfrm>
          <a:off x="952500" y="128736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{0CEBAE0D-D959-4847-80FF-C1A52A0EC3D0}</a:tableStyleId>
              </a:tblPr>
              <a:tblGrid>
                <a:gridCol w="2113350"/>
                <a:gridCol w="5125650"/>
              </a:tblGrid>
              <a:tr h="7526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000"/>
                        <a:t>Time</a:t>
                      </a:r>
                      <a:endParaRPr b="1" sz="3000"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FFF6DB"/>
                        </a:gs>
                        <a:gs pos="100000">
                          <a:srgbClr val="FAD25C"/>
                        </a:gs>
                      </a:gsLst>
                      <a:path path="circle">
                        <a:fillToRect b="50%" l="50%" r="50%" t="50%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000"/>
                        <a:t>Subjects</a:t>
                      </a:r>
                      <a:endParaRPr b="1" sz="3000"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DFE9FB"/>
                        </a:gs>
                        <a:gs pos="100000">
                          <a:srgbClr val="6E9BE7"/>
                        </a:gs>
                      </a:gsLst>
                      <a:path path="circle">
                        <a:fillToRect b="50%" l="50%" r="50%" t="50%"/>
                      </a:path>
                      <a:tileRect/>
                    </a:gradFill>
                  </a:tcPr>
                </a:tc>
              </a:tr>
              <a:tr h="75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7:30-8:05</a:t>
                      </a:r>
                      <a:endParaRPr b="1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8:05-8:45</a:t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FFF6DB"/>
                        </a:gs>
                        <a:gs pos="100000">
                          <a:srgbClr val="FAD25C"/>
                        </a:gs>
                      </a:gsLst>
                      <a:path path="circle">
                        <a:fillToRect b="50%" l="50%" r="50%" t="50%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Homeroom/Morning Prayers/Pledge</a:t>
                      </a:r>
                      <a:endParaRPr b="1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Science Bell Ringer/ and/or Social Studies Bell Ringer</a:t>
                      </a:r>
                      <a:endParaRPr b="1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Zoo animals vitality check.  Music M, F, Yoga Tues</a:t>
                      </a:r>
                      <a:endParaRPr b="1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Science or SS</a:t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DFE9FB"/>
                        </a:gs>
                        <a:gs pos="100000">
                          <a:srgbClr val="6E9BE7"/>
                        </a:gs>
                      </a:gsLst>
                      <a:path path="circle">
                        <a:fillToRect b="50%" l="50%" r="50%" t="50%"/>
                      </a:path>
                      <a:tileRect/>
                    </a:gradFill>
                  </a:tcPr>
                </a:tc>
              </a:tr>
              <a:tr h="75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8:45-9:45</a:t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FFF6DB"/>
                        </a:gs>
                        <a:gs pos="100000">
                          <a:srgbClr val="FAD25C"/>
                        </a:gs>
                      </a:gsLst>
                      <a:path path="circle">
                        <a:fillToRect b="50%" l="50%" r="50%" t="50%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Math with Ms. Berardi</a:t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DFE9FB"/>
                        </a:gs>
                        <a:gs pos="100000">
                          <a:srgbClr val="6E9BE7"/>
                        </a:gs>
                      </a:gsLst>
                      <a:path path="circle">
                        <a:fillToRect b="50%" l="50%" r="50%" t="50%"/>
                      </a:path>
                      <a:tileRect/>
                    </a:gradFill>
                  </a:tcPr>
                </a:tc>
              </a:tr>
              <a:tr h="75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11-12</a:t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FFF6DB"/>
                        </a:gs>
                        <a:gs pos="100000">
                          <a:srgbClr val="FAD25C"/>
                        </a:gs>
                      </a:gsLst>
                      <a:path path="circle">
                        <a:fillToRect b="50%" l="50%" r="50%" t="50%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Lunch/recess</a:t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DFE9FB"/>
                        </a:gs>
                        <a:gs pos="100000">
                          <a:srgbClr val="6E9BE7"/>
                        </a:gs>
                      </a:gsLst>
                      <a:path path="circle">
                        <a:fillToRect b="50%" l="50%" r="50%" t="50%"/>
                      </a:path>
                      <a:tileRect/>
                    </a:gradFill>
                  </a:tcPr>
                </a:tc>
              </a:tr>
              <a:tr h="75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12-1</a:t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FFF6DB"/>
                        </a:gs>
                        <a:gs pos="100000">
                          <a:srgbClr val="FAD25C"/>
                        </a:gs>
                      </a:gsLst>
                      <a:path path="circle">
                        <a:fillToRect b="50%" l="50%" r="50%" t="50%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ELA with Ms. Derbyshire</a:t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DFE9FB"/>
                        </a:gs>
                        <a:gs pos="100000">
                          <a:srgbClr val="6E9BE7"/>
                        </a:gs>
                      </a:gsLst>
                      <a:path path="circle">
                        <a:fillToRect b="50%" l="50%" r="50%" t="50%"/>
                      </a:path>
                      <a:tileRect/>
                    </a:gradFill>
                  </a:tcPr>
                </a:tc>
              </a:tr>
              <a:tr h="75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1-2</a:t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FFF6DB"/>
                        </a:gs>
                        <a:gs pos="100000">
                          <a:srgbClr val="FAD25C"/>
                        </a:gs>
                      </a:gsLst>
                      <a:path path="circle">
                        <a:fillToRect b="50%" l="50%" r="50%" t="50%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Science or</a:t>
                      </a:r>
                      <a:endParaRPr b="1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Social Studies</a:t>
                      </a:r>
                      <a:endParaRPr b="1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Religion with Ms. Berardi</a:t>
                      </a:r>
                      <a:endParaRPr b="1"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DFE9FB"/>
                        </a:gs>
                        <a:gs pos="100000">
                          <a:srgbClr val="6E9BE7"/>
                        </a:gs>
                      </a:gsLst>
                      <a:path path="circle">
                        <a:fillToRect b="50%" l="50%" r="50%" t="50%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pic>
        <p:nvPicPr>
          <p:cNvPr descr="Clientmoji" id="102" name="Google Shape;102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95038" y="0"/>
            <a:ext cx="1425825" cy="1425825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6"/>
          <p:cNvSpPr txBox="1"/>
          <p:nvPr/>
        </p:nvSpPr>
        <p:spPr>
          <a:xfrm>
            <a:off x="2278675" y="199125"/>
            <a:ext cx="4869300" cy="7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chemeClr val="dk1"/>
                </a:solidFill>
                <a:latin typeface="Sriracha"/>
                <a:ea typeface="Sriracha"/>
                <a:cs typeface="Sriracha"/>
                <a:sym typeface="Sriracha"/>
              </a:rPr>
              <a:t>OUR SCHEDULE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DECDB"/>
            </a:gs>
            <a:gs pos="100000">
              <a:srgbClr val="F0A963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/>
          <p:nvPr/>
        </p:nvSpPr>
        <p:spPr>
          <a:xfrm>
            <a:off x="7940525" y="5936625"/>
            <a:ext cx="690600" cy="629400"/>
          </a:xfrm>
          <a:prstGeom prst="ellipse">
            <a:avLst/>
          </a:prstGeom>
          <a:solidFill>
            <a:srgbClr val="D9D9D9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9" name="Google Shape;109;p17">
            <a:hlinkClick action="ppaction://hlinkshowjump?jump=firstslide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5500" y="6025302"/>
            <a:ext cx="781875" cy="739675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7"/>
          <p:cNvSpPr txBox="1"/>
          <p:nvPr/>
        </p:nvSpPr>
        <p:spPr>
          <a:xfrm>
            <a:off x="8014325" y="5877913"/>
            <a:ext cx="441900" cy="54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u="sng">
                <a:solidFill>
                  <a:schemeClr val="dk1"/>
                </a:solidFill>
                <a:latin typeface="Life Savers ExtraBold"/>
                <a:ea typeface="Life Savers ExtraBold"/>
                <a:cs typeface="Life Savers ExtraBold"/>
                <a:sym typeface="Life Savers ExtraBold"/>
                <a:hlinkClick action="ppaction://hlinksldjump"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4</a:t>
            </a:r>
            <a:endParaRPr sz="3400">
              <a:solidFill>
                <a:schemeClr val="dk1"/>
              </a:solidFill>
              <a:latin typeface="Life Savers ExtraBold"/>
              <a:ea typeface="Life Savers ExtraBold"/>
              <a:cs typeface="Life Savers ExtraBold"/>
              <a:sym typeface="Life Savers ExtraBold"/>
            </a:endParaRPr>
          </a:p>
        </p:txBody>
      </p:sp>
      <p:pic>
        <p:nvPicPr>
          <p:cNvPr descr="Bitmoji Image" id="111" name="Google Shape;111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32875" y="110825"/>
            <a:ext cx="1802825" cy="1802825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7"/>
          <p:cNvSpPr txBox="1"/>
          <p:nvPr/>
        </p:nvSpPr>
        <p:spPr>
          <a:xfrm>
            <a:off x="331375" y="924150"/>
            <a:ext cx="6606900" cy="49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44">
                <a:solidFill>
                  <a:srgbClr val="0000FF"/>
                </a:solidFill>
              </a:rPr>
              <a:t>Tests/Quizzes represent 50% of the total grade  (Formative and summative) </a:t>
            </a:r>
            <a:endParaRPr sz="2544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44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44">
                <a:solidFill>
                  <a:srgbClr val="0000FF"/>
                </a:solidFill>
              </a:rPr>
              <a:t>Classwork and Participation represent 20% of the total grade</a:t>
            </a:r>
            <a:endParaRPr sz="2544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44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44">
                <a:solidFill>
                  <a:srgbClr val="0000FF"/>
                </a:solidFill>
              </a:rPr>
              <a:t>Homework </a:t>
            </a:r>
            <a:r>
              <a:rPr lang="en" sz="2544">
                <a:solidFill>
                  <a:srgbClr val="0000FF"/>
                </a:solidFill>
              </a:rPr>
              <a:t>represents</a:t>
            </a:r>
            <a:r>
              <a:rPr lang="en" sz="2544">
                <a:solidFill>
                  <a:srgbClr val="0000FF"/>
                </a:solidFill>
              </a:rPr>
              <a:t> 10% of the total grade</a:t>
            </a:r>
            <a:endParaRPr sz="2544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44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44">
                <a:solidFill>
                  <a:srgbClr val="0000FF"/>
                </a:solidFill>
              </a:rPr>
              <a:t>Projects/Portfolios represent 20% of the total grade</a:t>
            </a:r>
            <a:endParaRPr sz="2544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44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44">
                <a:solidFill>
                  <a:srgbClr val="0000FF"/>
                </a:solidFill>
              </a:rPr>
              <a:t>The final report card grade is the weighted average of the four quarters and the mid year test and final test.  The final report card grade will go on the </a:t>
            </a:r>
            <a:r>
              <a:rPr lang="en" sz="2544">
                <a:solidFill>
                  <a:srgbClr val="0000FF"/>
                </a:solidFill>
              </a:rPr>
              <a:t>permanent record and will be forwarded to the high schools.</a:t>
            </a:r>
            <a:endParaRPr sz="2544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44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68">
                <a:solidFill>
                  <a:srgbClr val="0000FF"/>
                </a:solidFill>
              </a:rPr>
              <a:t>High Schools also receive the final report card grade from Grade 6 and Grade 7.</a:t>
            </a:r>
            <a:endParaRPr sz="2568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68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68">
                <a:solidFill>
                  <a:srgbClr val="0000FF"/>
                </a:solidFill>
              </a:rPr>
              <a:t>A passing grade is 70%.</a:t>
            </a:r>
            <a:endParaRPr sz="2568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7"/>
          <p:cNvSpPr txBox="1"/>
          <p:nvPr/>
        </p:nvSpPr>
        <p:spPr>
          <a:xfrm>
            <a:off x="3072000" y="0"/>
            <a:ext cx="3000000" cy="9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chemeClr val="dk1"/>
                </a:solidFill>
                <a:latin typeface="Sriracha"/>
                <a:ea typeface="Sriracha"/>
                <a:cs typeface="Sriracha"/>
                <a:sym typeface="Sriracha"/>
              </a:rPr>
              <a:t>GRADING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BD4EB"/>
            </a:gs>
            <a:gs pos="100000">
              <a:srgbClr val="9180BB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/>
          <p:nvPr/>
        </p:nvSpPr>
        <p:spPr>
          <a:xfrm>
            <a:off x="7962650" y="6228600"/>
            <a:ext cx="690600" cy="629400"/>
          </a:xfrm>
          <a:prstGeom prst="ellipse">
            <a:avLst/>
          </a:prstGeom>
          <a:solidFill>
            <a:srgbClr val="D9D9D9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9" name="Google Shape;119;p18">
            <a:hlinkClick action="ppaction://hlinkshowjump?jump=firstslide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056140"/>
            <a:ext cx="781875" cy="739675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8"/>
          <p:cNvSpPr txBox="1"/>
          <p:nvPr/>
        </p:nvSpPr>
        <p:spPr>
          <a:xfrm>
            <a:off x="8135975" y="6247370"/>
            <a:ext cx="441900" cy="2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u="sng">
                <a:solidFill>
                  <a:schemeClr val="dk1"/>
                </a:solidFill>
                <a:latin typeface="Life Savers ExtraBold"/>
                <a:ea typeface="Life Savers ExtraBold"/>
                <a:cs typeface="Life Savers ExtraBold"/>
                <a:sym typeface="Life Savers ExtraBold"/>
                <a:hlinkClick action="ppaction://hlinksldjump"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5</a:t>
            </a:r>
            <a:endParaRPr sz="3400">
              <a:solidFill>
                <a:schemeClr val="dk1"/>
              </a:solidFill>
              <a:latin typeface="Life Savers ExtraBold"/>
              <a:ea typeface="Life Savers ExtraBold"/>
              <a:cs typeface="Life Savers ExtraBold"/>
              <a:sym typeface="Life Savers ExtraBold"/>
            </a:endParaRPr>
          </a:p>
        </p:txBody>
      </p:sp>
      <p:pic>
        <p:nvPicPr>
          <p:cNvPr descr="Bitmoji Image" id="121" name="Google Shape;121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96175" y="-287375"/>
            <a:ext cx="3790950" cy="379095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8"/>
          <p:cNvSpPr txBox="1"/>
          <p:nvPr/>
        </p:nvSpPr>
        <p:spPr>
          <a:xfrm>
            <a:off x="2013150" y="55300"/>
            <a:ext cx="4789500" cy="51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55000"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chemeClr val="dk1"/>
                </a:solidFill>
                <a:latin typeface="Sriracha"/>
                <a:ea typeface="Sriracha"/>
                <a:cs typeface="Sriracha"/>
                <a:sym typeface="Sriracha"/>
              </a:rPr>
              <a:t>CURRICULUM</a:t>
            </a:r>
            <a:endParaRPr sz="4200">
              <a:solidFill>
                <a:schemeClr val="dk1"/>
              </a:solidFill>
              <a:latin typeface="Sriracha"/>
              <a:ea typeface="Sriracha"/>
              <a:cs typeface="Sriracha"/>
              <a:sym typeface="Srirach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chemeClr val="dk1"/>
              </a:solidFill>
              <a:latin typeface="Sriracha"/>
              <a:ea typeface="Sriracha"/>
              <a:cs typeface="Sriracha"/>
              <a:sym typeface="Srirach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chemeClr val="dk1"/>
                </a:solidFill>
                <a:latin typeface="Sriracha"/>
                <a:ea typeface="Sriracha"/>
                <a:cs typeface="Sriracha"/>
                <a:sym typeface="Sriracha"/>
              </a:rPr>
              <a:t>Science:</a:t>
            </a:r>
            <a:endParaRPr sz="4200">
              <a:solidFill>
                <a:schemeClr val="dk1"/>
              </a:solidFill>
              <a:latin typeface="Sriracha"/>
              <a:ea typeface="Sriracha"/>
              <a:cs typeface="Sriracha"/>
              <a:sym typeface="Sriracha"/>
            </a:endParaRPr>
          </a:p>
          <a:p>
            <a:pPr indent="-375285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riracha"/>
              <a:buAutoNum type="arabicPeriod"/>
            </a:pPr>
            <a:r>
              <a:rPr lang="en" sz="4200">
                <a:solidFill>
                  <a:schemeClr val="dk1"/>
                </a:solidFill>
                <a:latin typeface="Sriracha"/>
                <a:ea typeface="Sriracha"/>
                <a:cs typeface="Sriracha"/>
                <a:sym typeface="Sriracha"/>
              </a:rPr>
              <a:t>Objects move and collide</a:t>
            </a:r>
            <a:endParaRPr sz="4200">
              <a:solidFill>
                <a:schemeClr val="dk1"/>
              </a:solidFill>
              <a:latin typeface="Sriracha"/>
              <a:ea typeface="Sriracha"/>
              <a:cs typeface="Sriracha"/>
              <a:sym typeface="Sriracha"/>
            </a:endParaRPr>
          </a:p>
          <a:p>
            <a:pPr indent="-375285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riracha"/>
              <a:buAutoNum type="arabicPeriod"/>
            </a:pPr>
            <a:r>
              <a:rPr lang="en" sz="4200">
                <a:solidFill>
                  <a:schemeClr val="dk1"/>
                </a:solidFill>
                <a:latin typeface="Sriracha"/>
                <a:ea typeface="Sriracha"/>
                <a:cs typeface="Sriracha"/>
                <a:sym typeface="Sriracha"/>
              </a:rPr>
              <a:t>Moving Planets</a:t>
            </a:r>
            <a:endParaRPr sz="4200">
              <a:solidFill>
                <a:schemeClr val="dk1"/>
              </a:solidFill>
              <a:latin typeface="Sriracha"/>
              <a:ea typeface="Sriracha"/>
              <a:cs typeface="Sriracha"/>
              <a:sym typeface="Sriracha"/>
            </a:endParaRPr>
          </a:p>
          <a:p>
            <a:pPr indent="-375285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riracha"/>
              <a:buAutoNum type="arabicPeriod"/>
            </a:pPr>
            <a:r>
              <a:rPr lang="en" sz="4200">
                <a:solidFill>
                  <a:schemeClr val="dk1"/>
                </a:solidFill>
                <a:latin typeface="Sriracha"/>
                <a:ea typeface="Sriracha"/>
                <a:cs typeface="Sriracha"/>
                <a:sym typeface="Sriracha"/>
              </a:rPr>
              <a:t>Life’s Unity and Diversity</a:t>
            </a:r>
            <a:endParaRPr sz="4200">
              <a:solidFill>
                <a:schemeClr val="dk1"/>
              </a:solidFill>
              <a:latin typeface="Sriracha"/>
              <a:ea typeface="Sriracha"/>
              <a:cs typeface="Sriracha"/>
              <a:sym typeface="Sriracha"/>
            </a:endParaRPr>
          </a:p>
          <a:p>
            <a:pPr indent="-375285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riracha"/>
              <a:buAutoNum type="arabicPeriod"/>
            </a:pPr>
            <a:r>
              <a:rPr lang="en" sz="4200">
                <a:solidFill>
                  <a:schemeClr val="dk1"/>
                </a:solidFill>
                <a:latin typeface="Sriracha"/>
                <a:ea typeface="Sriracha"/>
                <a:cs typeface="Sriracha"/>
                <a:sym typeface="Sriracha"/>
              </a:rPr>
              <a:t>Monitoring Biodiversity</a:t>
            </a:r>
            <a:endParaRPr sz="4200">
              <a:solidFill>
                <a:schemeClr val="dk1"/>
              </a:solidFill>
              <a:latin typeface="Sriracha"/>
              <a:ea typeface="Sriracha"/>
              <a:cs typeface="Sriracha"/>
              <a:sym typeface="Sriracha"/>
            </a:endParaRPr>
          </a:p>
          <a:p>
            <a:pPr indent="-375285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riracha"/>
              <a:buAutoNum type="arabicPeriod"/>
            </a:pPr>
            <a:r>
              <a:rPr lang="en" sz="4200">
                <a:solidFill>
                  <a:schemeClr val="dk1"/>
                </a:solidFill>
                <a:latin typeface="Sriracha"/>
                <a:ea typeface="Sriracha"/>
                <a:cs typeface="Sriracha"/>
                <a:sym typeface="Sriracha"/>
              </a:rPr>
              <a:t>All Year: Care of our Zoo</a:t>
            </a:r>
            <a:endParaRPr sz="4200">
              <a:solidFill>
                <a:schemeClr val="dk1"/>
              </a:solidFill>
              <a:latin typeface="Sriracha"/>
              <a:ea typeface="Sriracha"/>
              <a:cs typeface="Sriracha"/>
              <a:sym typeface="Sriracha"/>
            </a:endParaRPr>
          </a:p>
          <a:p>
            <a:pPr indent="-375285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riracha"/>
              <a:buAutoNum type="arabicPeriod"/>
            </a:pPr>
            <a:r>
              <a:rPr lang="en" sz="4200">
                <a:solidFill>
                  <a:schemeClr val="dk1"/>
                </a:solidFill>
                <a:latin typeface="Sriracha"/>
                <a:ea typeface="Sriracha"/>
                <a:cs typeface="Sriracha"/>
                <a:sym typeface="Sriracha"/>
              </a:rPr>
              <a:t>STEM Fridays</a:t>
            </a:r>
            <a:endParaRPr sz="4200">
              <a:solidFill>
                <a:schemeClr val="dk1"/>
              </a:solidFill>
              <a:latin typeface="Sriracha"/>
              <a:ea typeface="Sriracha"/>
              <a:cs typeface="Sriracha"/>
              <a:sym typeface="Sriracha"/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chemeClr val="dk1"/>
              </a:solidFill>
              <a:latin typeface="Sriracha"/>
              <a:ea typeface="Sriracha"/>
              <a:cs typeface="Sriracha"/>
              <a:sym typeface="Srirach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chemeClr val="dk1"/>
                </a:solidFill>
                <a:latin typeface="Sriracha"/>
                <a:ea typeface="Sriracha"/>
                <a:cs typeface="Sriracha"/>
                <a:sym typeface="Sriracha"/>
              </a:rPr>
              <a:t>Social Studies:</a:t>
            </a:r>
            <a:endParaRPr sz="4200">
              <a:solidFill>
                <a:schemeClr val="dk1"/>
              </a:solidFill>
              <a:latin typeface="Sriracha"/>
              <a:ea typeface="Sriracha"/>
              <a:cs typeface="Sriracha"/>
              <a:sym typeface="Srirach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chemeClr val="dk1"/>
                </a:solidFill>
                <a:latin typeface="Sriracha"/>
                <a:ea typeface="Sriracha"/>
                <a:cs typeface="Sriracha"/>
                <a:sym typeface="Sriracha"/>
              </a:rPr>
              <a:t>American History from the Civil War to Present</a:t>
            </a:r>
            <a:endParaRPr sz="4200">
              <a:solidFill>
                <a:schemeClr val="dk1"/>
              </a:solidFill>
              <a:latin typeface="Sriracha"/>
              <a:ea typeface="Sriracha"/>
              <a:cs typeface="Sriracha"/>
              <a:sym typeface="Srirach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chemeClr val="dk1"/>
              </a:solidFill>
              <a:latin typeface="Sriracha"/>
              <a:ea typeface="Sriracha"/>
              <a:cs typeface="Sriracha"/>
              <a:sym typeface="Srirach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chemeClr val="dk1"/>
                </a:solidFill>
                <a:latin typeface="Sriracha"/>
                <a:ea typeface="Sriracha"/>
                <a:cs typeface="Sriracha"/>
                <a:sym typeface="Sriracha"/>
              </a:rPr>
              <a:t>We follow the NGSS Standards</a:t>
            </a:r>
            <a:endParaRPr sz="4200">
              <a:solidFill>
                <a:schemeClr val="dk1"/>
              </a:solidFill>
              <a:latin typeface="Sriracha"/>
              <a:ea typeface="Sriracha"/>
              <a:cs typeface="Sriracha"/>
              <a:sym typeface="Sriracha"/>
            </a:endParaRPr>
          </a:p>
        </p:txBody>
      </p:sp>
      <p:sp>
        <p:nvSpPr>
          <p:cNvPr id="123" name="Google Shape;123;p18"/>
          <p:cNvSpPr txBox="1"/>
          <p:nvPr/>
        </p:nvSpPr>
        <p:spPr>
          <a:xfrm>
            <a:off x="0" y="0"/>
            <a:ext cx="3000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19">
            <a:hlinkClick action="ppaction://hlinkshowjump?jump=firstslide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5500" y="6025302"/>
            <a:ext cx="781875" cy="7396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ck to school" id="129" name="Google Shape;129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99250" y="265850"/>
            <a:ext cx="1415850" cy="141585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9"/>
          <p:cNvSpPr/>
          <p:nvPr/>
        </p:nvSpPr>
        <p:spPr>
          <a:xfrm>
            <a:off x="1198775" y="1124750"/>
            <a:ext cx="6360300" cy="50709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7A7A7A"/>
              </a:gs>
              <a:gs pos="100000">
                <a:srgbClr val="393939"/>
              </a:gs>
            </a:gsLst>
            <a:path path="circle">
              <a:fillToRect b="50%" l="50%" r="50%" t="50%"/>
            </a:path>
            <a:tileRect/>
          </a:gra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9"/>
          <p:cNvSpPr txBox="1"/>
          <p:nvPr/>
        </p:nvSpPr>
        <p:spPr>
          <a:xfrm>
            <a:off x="997663" y="1293750"/>
            <a:ext cx="6360300" cy="799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286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</a:pPr>
            <a:r>
              <a:rPr b="1" lang="en" sz="1100">
                <a:solidFill>
                  <a:srgbClr val="FFFFFF"/>
                </a:solidFill>
              </a:rPr>
              <a:t>Students must be fully prepared with school supplies and assignments.</a:t>
            </a:r>
            <a:endParaRPr b="1" sz="1100">
              <a:solidFill>
                <a:srgbClr val="FFFFFF"/>
              </a:solidFill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</a:pPr>
            <a:r>
              <a:rPr b="1" lang="en" sz="1100">
                <a:solidFill>
                  <a:srgbClr val="FFFFFF"/>
                </a:solidFill>
              </a:rPr>
              <a:t>All class work and home work must be neat and complete.</a:t>
            </a:r>
            <a:endParaRPr b="1" sz="1100">
              <a:solidFill>
                <a:srgbClr val="FFFFFF"/>
              </a:solidFill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</a:pPr>
            <a:r>
              <a:rPr b="1" lang="en" sz="1100">
                <a:solidFill>
                  <a:srgbClr val="FFFFFF"/>
                </a:solidFill>
              </a:rPr>
              <a:t>Students must get to school on time;  we begin our day at 7:30. </a:t>
            </a:r>
            <a:endParaRPr b="1" sz="1100">
              <a:solidFill>
                <a:srgbClr val="FFFFFF"/>
              </a:solidFill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</a:pPr>
            <a:r>
              <a:rPr b="1" lang="en" sz="1100">
                <a:solidFill>
                  <a:srgbClr val="FFFFFF"/>
                </a:solidFill>
              </a:rPr>
              <a:t>Please call the school if your child is absent and follow up with an absent note. Homework and classwork must be made up after an absence.</a:t>
            </a:r>
            <a:endParaRPr b="1" sz="1100">
              <a:solidFill>
                <a:srgbClr val="FFFFFF"/>
              </a:solidFill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</a:pPr>
            <a:r>
              <a:rPr b="1" lang="en" sz="1100">
                <a:solidFill>
                  <a:srgbClr val="FFFFFF"/>
                </a:solidFill>
              </a:rPr>
              <a:t>Students must copy down the homework assignments every day from the Smart TV.  Additionally, students must check our website every day: mrsdawsons8thgrade.weebly.com and view homework assignments and information. </a:t>
            </a:r>
            <a:endParaRPr b="1" sz="1100">
              <a:solidFill>
                <a:srgbClr val="FFFFFF"/>
              </a:solidFill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</a:pPr>
            <a:r>
              <a:rPr b="1" lang="en" sz="1100">
                <a:solidFill>
                  <a:srgbClr val="FFFFFF"/>
                </a:solidFill>
              </a:rPr>
              <a:t>Only black or blues pens are allowed and pencils are used in mathematics. Highlighters are encouraged for use when highlighting important ideas from text. White-out or gel pens or permanent markers are never allowed.</a:t>
            </a:r>
            <a:endParaRPr b="1" sz="1100">
              <a:solidFill>
                <a:srgbClr val="FFFFFF"/>
              </a:solidFill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</a:pPr>
            <a:r>
              <a:rPr b="1" lang="en" sz="1100">
                <a:solidFill>
                  <a:srgbClr val="FFFFFF"/>
                </a:solidFill>
              </a:rPr>
              <a:t>A full school uniform is required and a full gym uniform for yoga days.  Dress down rules must be followed (see Student Handbook).  </a:t>
            </a:r>
            <a:endParaRPr b="1" sz="1100">
              <a:solidFill>
                <a:srgbClr val="FFFFFF"/>
              </a:solidFill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</a:pPr>
            <a:r>
              <a:rPr b="1" lang="en" sz="1100">
                <a:solidFill>
                  <a:srgbClr val="FFFFFF"/>
                </a:solidFill>
              </a:rPr>
              <a:t>There is no gum chewing or candy allowed.  </a:t>
            </a:r>
            <a:endParaRPr b="1" sz="1100">
              <a:solidFill>
                <a:srgbClr val="FFFFFF"/>
              </a:solidFill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</a:pPr>
            <a:r>
              <a:rPr b="1" lang="en" sz="1100">
                <a:solidFill>
                  <a:srgbClr val="FFFFFF"/>
                </a:solidFill>
              </a:rPr>
              <a:t>Work folders will go home every Friday and should be returned every Monday.  Mid semester progress reports will distributed each semester</a:t>
            </a:r>
            <a:endParaRPr b="1" sz="1100">
              <a:solidFill>
                <a:srgbClr val="FFFFFF"/>
              </a:solidFill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</a:pPr>
            <a:r>
              <a:rPr b="1" lang="en" sz="1100">
                <a:solidFill>
                  <a:srgbClr val="FFFFFF"/>
                </a:solidFill>
              </a:rPr>
              <a:t>Cell phones and all electronic devices must be turned in at 7:30 AM and will be placed in a class basket. They will be returned at dismissal time..</a:t>
            </a:r>
            <a:endParaRPr b="1" sz="1100">
              <a:solidFill>
                <a:srgbClr val="FFFFFF"/>
              </a:solidFill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</a:pPr>
            <a:r>
              <a:rPr b="1" lang="en" sz="1100">
                <a:solidFill>
                  <a:srgbClr val="FFFFFF"/>
                </a:solidFill>
              </a:rPr>
              <a:t> iPads will be distributed in the next few days (use is for class work and homework and not for personal reasons). </a:t>
            </a:r>
            <a:endParaRPr b="1" sz="1100">
              <a:solidFill>
                <a:srgbClr val="FFFFFF"/>
              </a:solidFill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</a:pPr>
            <a:r>
              <a:rPr b="1" lang="en" sz="1100">
                <a:solidFill>
                  <a:srgbClr val="FFFFFF"/>
                </a:solidFill>
              </a:rPr>
              <a:t>You may reach me at the school 718-447-1195 or email me at ddawson@frcapodannocatholicacademy.or or through Remind.</a:t>
            </a:r>
            <a:endParaRPr b="1" sz="1100">
              <a:solidFill>
                <a:srgbClr val="FFFFFF"/>
              </a:solidFill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</a:pPr>
            <a:r>
              <a:rPr b="1" lang="en" sz="1100">
                <a:solidFill>
                  <a:srgbClr val="FFFFFF"/>
                </a:solidFill>
              </a:rPr>
              <a:t>	</a:t>
            </a:r>
            <a:endParaRPr b="1"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				 					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		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	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	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			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				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					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- </a:t>
            </a:r>
            <a:r>
              <a:rPr lang="en" sz="1100">
                <a:solidFill>
                  <a:schemeClr val="dk1"/>
                </a:solidFill>
              </a:rPr>
              <a:t>	</a:t>
            </a:r>
            <a:endParaRPr sz="1100">
              <a:solidFill>
                <a:schemeClr val="dk1"/>
              </a:solidFill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100">
                <a:solidFill>
                  <a:schemeClr val="dk1"/>
                </a:solidFill>
              </a:rPr>
              <a:t>							 					</a:t>
            </a:r>
            <a:br>
              <a:rPr lang="en">
                <a:solidFill>
                  <a:schemeClr val="dk1"/>
                </a:solidFill>
              </a:rPr>
            </a:br>
            <a:r>
              <a:rPr lang="en" sz="1100">
                <a:solidFill>
                  <a:schemeClr val="dk1"/>
                </a:solidFill>
              </a:rPr>
              <a:t> 							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					 					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			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		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	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132" name="Google Shape;132;p19"/>
          <p:cNvSpPr/>
          <p:nvPr/>
        </p:nvSpPr>
        <p:spPr>
          <a:xfrm>
            <a:off x="7962650" y="6080425"/>
            <a:ext cx="690600" cy="629400"/>
          </a:xfrm>
          <a:prstGeom prst="ellipse">
            <a:avLst/>
          </a:prstGeom>
          <a:solidFill>
            <a:srgbClr val="D9D9D9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9"/>
          <p:cNvSpPr txBox="1"/>
          <p:nvPr/>
        </p:nvSpPr>
        <p:spPr>
          <a:xfrm>
            <a:off x="8087000" y="6025300"/>
            <a:ext cx="441900" cy="54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>
                <a:solidFill>
                  <a:schemeClr val="dk1"/>
                </a:solidFill>
                <a:latin typeface="Life Savers ExtraBold"/>
                <a:ea typeface="Life Savers ExtraBold"/>
                <a:cs typeface="Life Savers ExtraBold"/>
                <a:sym typeface="Life Savers ExtraBold"/>
              </a:rPr>
              <a:t>6</a:t>
            </a:r>
            <a:endParaRPr sz="3400">
              <a:solidFill>
                <a:schemeClr val="dk1"/>
              </a:solidFill>
              <a:latin typeface="Life Savers ExtraBold"/>
              <a:ea typeface="Life Savers ExtraBold"/>
              <a:cs typeface="Life Savers ExtraBold"/>
              <a:sym typeface="Life Savers ExtraBold"/>
            </a:endParaRPr>
          </a:p>
        </p:txBody>
      </p:sp>
      <p:sp>
        <p:nvSpPr>
          <p:cNvPr id="134" name="Google Shape;134;p19"/>
          <p:cNvSpPr txBox="1"/>
          <p:nvPr/>
        </p:nvSpPr>
        <p:spPr>
          <a:xfrm>
            <a:off x="1100650" y="77425"/>
            <a:ext cx="6636900" cy="9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chemeClr val="dk1"/>
                </a:solidFill>
                <a:latin typeface="Sriracha"/>
                <a:ea typeface="Sriracha"/>
                <a:cs typeface="Sriracha"/>
                <a:sym typeface="Sriracha"/>
              </a:rPr>
              <a:t>EXPECTATIONS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6DB"/>
            </a:gs>
            <a:gs pos="100000">
              <a:srgbClr val="FAD25C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0"/>
          <p:cNvSpPr/>
          <p:nvPr/>
        </p:nvSpPr>
        <p:spPr>
          <a:xfrm>
            <a:off x="5325475" y="178175"/>
            <a:ext cx="3291300" cy="217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5D0D0"/>
              </a:gs>
              <a:gs pos="100000">
                <a:srgbClr val="D96868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0"/>
          <p:cNvSpPr txBox="1"/>
          <p:nvPr/>
        </p:nvSpPr>
        <p:spPr>
          <a:xfrm>
            <a:off x="5542775" y="420725"/>
            <a:ext cx="3001500" cy="183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987"/>
              <a:buFont typeface="Arial"/>
              <a:buNone/>
            </a:pPr>
            <a:r>
              <a:rPr b="1" lang="en" sz="2391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Public High School Information</a:t>
            </a:r>
            <a:endParaRPr b="1" sz="2391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987"/>
              <a:buFont typeface="Arial"/>
              <a:buNone/>
            </a:pPr>
            <a:r>
              <a:rPr b="1" lang="en" sz="2391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Will be forwarded to you as soon as information is released</a:t>
            </a:r>
            <a:endParaRPr b="1" sz="2391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1" name="Google Shape;141;p20">
            <a:hlinkClick action="ppaction://hlinkshowjump?jump=firstslide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79125" y="6070640"/>
            <a:ext cx="781875" cy="739675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0"/>
          <p:cNvSpPr txBox="1"/>
          <p:nvPr/>
        </p:nvSpPr>
        <p:spPr>
          <a:xfrm>
            <a:off x="132800" y="266650"/>
            <a:ext cx="4439100" cy="64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latin typeface="Sriracha"/>
                <a:ea typeface="Sriracha"/>
                <a:cs typeface="Sriracha"/>
                <a:sym typeface="Sriracha"/>
              </a:rPr>
              <a:t>High School Info:</a:t>
            </a:r>
            <a:endParaRPr sz="4200">
              <a:latin typeface="Sriracha"/>
              <a:ea typeface="Sriracha"/>
              <a:cs typeface="Sriracha"/>
              <a:sym typeface="Srirach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u="sng">
                <a:solidFill>
                  <a:schemeClr val="hlink"/>
                </a:solidFill>
                <a:latin typeface="Sriracha"/>
                <a:ea typeface="Sriracha"/>
                <a:cs typeface="Sriracha"/>
                <a:sym typeface="Sriracha"/>
                <a:hlinkClick r:id="rId4"/>
              </a:rPr>
              <a:t>www.tachsinfo.co</a:t>
            </a:r>
            <a:r>
              <a:rPr lang="en" sz="4200">
                <a:latin typeface="Sriracha"/>
                <a:ea typeface="Sriracha"/>
                <a:cs typeface="Sriracha"/>
                <a:sym typeface="Sriracha"/>
              </a:rPr>
              <a:t> for info on the Test for Admission to Catholic High Schools</a:t>
            </a:r>
            <a:endParaRPr sz="4200">
              <a:latin typeface="Sriracha"/>
              <a:ea typeface="Sriracha"/>
              <a:cs typeface="Sriracha"/>
              <a:sym typeface="Srirach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latin typeface="Sriracha"/>
                <a:ea typeface="Sriracha"/>
                <a:cs typeface="Sriracha"/>
                <a:sym typeface="Sriracha"/>
              </a:rPr>
              <a:t>Test is November 4th.  Registration is now open until October 27th</a:t>
            </a:r>
            <a:endParaRPr sz="4200">
              <a:latin typeface="Sriracha"/>
              <a:ea typeface="Sriracha"/>
              <a:cs typeface="Sriracha"/>
              <a:sym typeface="Srirach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latin typeface="Sriracha"/>
                <a:ea typeface="Sriracha"/>
                <a:cs typeface="Sriracha"/>
                <a:sym typeface="Sriracha"/>
              </a:rPr>
              <a:t>Extended Time for IESP students: application must be submitted by October 7th.</a:t>
            </a:r>
            <a:endParaRPr sz="4200">
              <a:latin typeface="Sriracha"/>
              <a:ea typeface="Sriracha"/>
              <a:cs typeface="Sriracha"/>
              <a:sym typeface="Srirach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Sriracha"/>
              <a:ea typeface="Sriracha"/>
              <a:cs typeface="Sriracha"/>
              <a:sym typeface="Sriracha"/>
            </a:endParaRPr>
          </a:p>
        </p:txBody>
      </p:sp>
      <p:sp>
        <p:nvSpPr>
          <p:cNvPr id="143" name="Google Shape;143;p20"/>
          <p:cNvSpPr txBox="1"/>
          <p:nvPr/>
        </p:nvSpPr>
        <p:spPr>
          <a:xfrm>
            <a:off x="5497550" y="2352700"/>
            <a:ext cx="3185700" cy="415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Sriracha"/>
              <a:ea typeface="Sriracha"/>
              <a:cs typeface="Sriracha"/>
              <a:sym typeface="Srirach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1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1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